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22"/>
  </p:notesMasterIdLst>
  <p:handoutMasterIdLst>
    <p:handoutMasterId r:id="rId23"/>
  </p:handoutMasterIdLst>
  <p:sldIdLst>
    <p:sldId id="289" r:id="rId5"/>
    <p:sldId id="288" r:id="rId6"/>
    <p:sldId id="283" r:id="rId7"/>
    <p:sldId id="290" r:id="rId8"/>
    <p:sldId id="291" r:id="rId9"/>
    <p:sldId id="264" r:id="rId10"/>
    <p:sldId id="261" r:id="rId11"/>
    <p:sldId id="263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71035" autoAdjust="0"/>
  </p:normalViewPr>
  <p:slideViewPr>
    <p:cSldViewPr snapToGrid="0">
      <p:cViewPr varScale="1">
        <p:scale>
          <a:sx n="81" d="100"/>
          <a:sy n="81" d="100"/>
        </p:scale>
        <p:origin x="64" y="7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F98B-522C-D6AB-BCCB-A675C649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49D96-8CB8-1C1F-2294-6A8724520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F9FA8-C3CF-7575-D777-E117F7F6A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Dataset is over 2 gigs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68C8B-112C-2729-DC37-CF26BB4CB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67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3F6AF-6809-906A-A764-3D9673318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DC9D45-8D4D-D710-0614-64F55A832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75AEA-6F27-0E7E-7B6B-E63FE9908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Dataset is over 2 gigs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02B32-5E2F-3BEB-2C5B-9A41F1540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5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8920F-4416-5516-7FFF-DF19D4462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5F99C-EF7B-E08A-E3A7-3A6A473ECC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28EBE-3BD8-12CC-0418-29AE1949A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AF916-0DA2-DF7C-5BD7-8192758D8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63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EB175-8595-2F12-98EA-FF5E76705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8CEB1D-0575-1767-38B4-997F60664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20EB9B-2D91-B014-0A7A-4F24EF3BE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Dataset is over 2 gigs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84FCD-DFB3-B624-21BD-F5BE8ADDD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62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B4AF-F318-8786-EF80-F1175CE48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17DE4-BA70-E9F6-42BD-0BE847514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B26A1-7FDD-05BE-1B1A-E70E0EC8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Dataset is over 2 gigs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FBA4D-BB73-D7EF-9D6A-F984AB0AB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84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0CBF1-2A93-5E5E-B69E-24DF04C0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D5A72-80E0-C53D-7431-8CB3C21C4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9559C-AED8-ECBB-9C67-2C2C15C8C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Dataset is over 2 gigs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0974-36CD-D488-3854-598C74697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29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6EBF-9EE1-F978-2B3C-91BBADE9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21D5F-88DF-3EE6-0617-13967A1C4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2D798-AF8E-B1F2-8C49-B9D0FE00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Dataset is over 2 gigs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C0E09-EAC6-4030-8C8E-3E12E5214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3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74A1F-A3C7-2392-4367-F680F53FD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A12E3-3699-35B8-DD52-FE28D4508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83F68-6D82-5092-38BF-5ADA57BB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Data Flow Explanation: Crime Analytics Pipeline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Raw Data to S3</a:t>
            </a:r>
            <a:r>
              <a:rPr lang="en-US" dirty="0"/>
              <a:t>: Crime data from public sources is uploaded into our S3 bucket's raw-data folder. This serves as the secure, scalable starting point for our pipeline.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S3 to Glue ETL</a:t>
            </a:r>
            <a:r>
              <a:rPr lang="en-US" dirty="0"/>
              <a:t>: AWS Glue crawlers scan the raw data to understand its structure and create a data catalog. Then, Glue ETL jobs transform this data - handling missing values, creating new features like time-of-day indicators, and preparing it for machine learning.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Processed Data in S3</a:t>
            </a:r>
            <a:r>
              <a:rPr lang="en-US" dirty="0"/>
              <a:t>: The cleaned, transformed data is stored back in our S3 bucket in the processed-data folder, ready for model training and analysis.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SageMaker</a:t>
            </a:r>
            <a:r>
              <a:rPr lang="en-US" b="1" dirty="0"/>
              <a:t> Training</a:t>
            </a:r>
            <a:r>
              <a:rPr lang="en-US" dirty="0"/>
              <a:t>: Amazon </a:t>
            </a:r>
            <a:r>
              <a:rPr lang="en-US" dirty="0" err="1"/>
              <a:t>SageMaker</a:t>
            </a:r>
            <a:r>
              <a:rPr lang="en-US" dirty="0"/>
              <a:t> pulls this processed data to train multiple classification models (Random Forest,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) that predict arrest likelihood. </a:t>
            </a:r>
            <a:r>
              <a:rPr lang="en-US" dirty="0" err="1"/>
              <a:t>SageMaker</a:t>
            </a:r>
            <a:r>
              <a:rPr lang="en-US" dirty="0"/>
              <a:t> handles the compute resources automatically, scaling as needed.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Model Deployment</a:t>
            </a:r>
            <a:r>
              <a:rPr lang="en-US" dirty="0"/>
              <a:t>: The best-performing model (based on accuracy, precision, and recall) is deployed to a </a:t>
            </a:r>
            <a:r>
              <a:rPr lang="en-US" dirty="0" err="1"/>
              <a:t>SageMaker</a:t>
            </a:r>
            <a:r>
              <a:rPr lang="en-US" dirty="0"/>
              <a:t> endpoint, creating an API that can accept new crime incident details and return arrest predictions.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Inference/Visualization</a:t>
            </a:r>
            <a:r>
              <a:rPr lang="en-US" dirty="0"/>
              <a:t>: Finally, we use the deployed model to make predictions on new data, and visualize both the predictions and crime patterns through </a:t>
            </a:r>
            <a:r>
              <a:rPr lang="en-US" dirty="0" err="1"/>
              <a:t>QuickSight</a:t>
            </a:r>
            <a:r>
              <a:rPr lang="en-US" dirty="0"/>
              <a:t> dashboards that law enforcement can use for resource allocation decisions.</a:t>
            </a:r>
          </a:p>
          <a:p>
            <a:r>
              <a:rPr lang="en-US" dirty="0"/>
              <a:t>This AWS-powered pipeline provides a scalable, automated solution that would be challenging to implement on traditional infrastructure, demonstrating the power of cloud computing for data science workflows.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1B08D-A706-DC8B-C66D-9388FEE00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78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FA288-002C-F6AF-12FD-710E9245A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5D9EA-5957-1827-E1F4-0535C595A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BF64B7-94B9-69AE-AB4D-EEFC89B0D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F5790-CCF0-495A-1808-F31BDB445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05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Amazon S3 (Simple Storage Service)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Object storage service that offers industry-leading scalability and durability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 and retrieve any amount of data from anywhere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Commonly used for data lakes, backup, archiving, and as storage for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versioning, encryption, access control, and lifecycle management features</a:t>
            </a:r>
          </a:p>
          <a:p>
            <a:pPr>
              <a:buNone/>
            </a:pPr>
            <a:r>
              <a:rPr lang="en-US" b="1" dirty="0"/>
              <a:t>AWS Glue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Fully managed extract, transform, and load (ETL) service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Makes it easy to prepare and load data for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Includes Data Catalog which serves as a central metadata repository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Runs ETL jobs using Apache Spark environment without managing infrastructure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automatically discover and profile data from various sources</a:t>
            </a:r>
          </a:p>
          <a:p>
            <a:pPr>
              <a:buNone/>
            </a:pPr>
            <a:r>
              <a:rPr lang="en-US" b="1" dirty="0"/>
              <a:t>AWS Glue Data Catalog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Central metadata repository for all your data 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Integrates with Amazon Athena, EMR, and Redshift Spectrum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Stores table definitions, schema information, and partitioning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Enables data discovery and governance</a:t>
            </a:r>
          </a:p>
          <a:p>
            <a:pPr>
              <a:buNone/>
            </a:pPr>
            <a:r>
              <a:rPr lang="en-US" b="1" dirty="0"/>
              <a:t>Amazon </a:t>
            </a:r>
            <a:r>
              <a:rPr lang="en-US" b="1" dirty="0" err="1"/>
              <a:t>SageMaker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Fully managed machine learning service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Helps data scientists and developers prepare, build, train, and deploy ML models quickly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pre-built notebooks, optimized algorithms, and managed training infrastructure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Supports automatic model tuning, easy deployment, and scaling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Allows for bringing your own algorithms and frameworks</a:t>
            </a:r>
          </a:p>
          <a:p>
            <a:pPr>
              <a:buNone/>
            </a:pPr>
            <a:r>
              <a:rPr lang="en-US" b="1" dirty="0"/>
              <a:t>Amazon </a:t>
            </a:r>
            <a:r>
              <a:rPr lang="en-US" b="1" dirty="0" err="1"/>
              <a:t>QuickSight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Business intelligence (BI) service that makes it easy to create and publish interactive dashboards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Connects to various data sources including AWS data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ML insights, interactive visualizations, and embedded analytics capabilities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Offers pay-per-session pricing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Scales automatically to thousands of users without infrastructure management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F6CD2-713A-FB18-B6CF-9F5B564E7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B947A-D2F6-B54B-1737-FC27B9004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9AD57-8A2B-0DB2-5AC3-80CA7BEA9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Dataset is over 2 gigs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32062-BDD7-BEB9-865B-DFF17C402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0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6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68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2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2" r:id="rId14"/>
    <p:sldLayoutId id="2147483683" r:id="rId15"/>
    <p:sldLayoutId id="2147483685" r:id="rId16"/>
    <p:sldLayoutId id="2147483687" r:id="rId17"/>
    <p:sldLayoutId id="2147483688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Crime Analytics in the Cloud: AWS/ML Pipeline</a:t>
            </a:r>
          </a:p>
        </p:txBody>
      </p:sp>
      <p:pic>
        <p:nvPicPr>
          <p:cNvPr id="7" name="Picture Placeholder 6" descr="Looking up view of a city with skyscrapers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72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C8B1F-05A0-2575-3303-7463E6526E70}"/>
              </a:ext>
            </a:extLst>
          </p:cNvPr>
          <p:cNvSpPr txBox="1"/>
          <p:nvPr/>
        </p:nvSpPr>
        <p:spPr>
          <a:xfrm>
            <a:off x="1134208" y="4409342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Project Part B – DATS 6450</a:t>
            </a:r>
          </a:p>
          <a:p>
            <a:r>
              <a:rPr lang="en-US" dirty="0"/>
              <a:t>Group: cc-fall-2023 2</a:t>
            </a:r>
          </a:p>
          <a:p>
            <a:r>
              <a:rPr lang="en-US" dirty="0"/>
              <a:t>Kyle Hall – Spring 2025</a:t>
            </a:r>
          </a:p>
        </p:txBody>
      </p:sp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15A77-88AF-7DC3-6C95-816F77F4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80C8-79F3-1564-000E-89102C5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176256"/>
            <a:ext cx="10984832" cy="906518"/>
          </a:xfrm>
          <a:noFill/>
        </p:spPr>
        <p:txBody>
          <a:bodyPr/>
          <a:lstStyle/>
          <a:p>
            <a:r>
              <a:rPr lang="en-US" b="1" dirty="0" err="1"/>
              <a:t>Sagemaker</a:t>
            </a:r>
            <a:r>
              <a:rPr lang="en-US" b="1" dirty="0"/>
              <a:t> Code Implementation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840E97-F255-E9A7-B8C0-E2F0814B9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3" y="1173078"/>
            <a:ext cx="5120368" cy="5221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224722-29EF-5DA3-75CC-E3CCC3B44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8563"/>
            <a:ext cx="5827295" cy="302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55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BD9C-2FE8-C4B3-D244-DB0741B41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E387-9400-D785-7E59-DDD98663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176256"/>
            <a:ext cx="10984832" cy="906518"/>
          </a:xfrm>
          <a:noFill/>
        </p:spPr>
        <p:txBody>
          <a:bodyPr/>
          <a:lstStyle/>
          <a:p>
            <a:r>
              <a:rPr lang="en-US" b="1" dirty="0"/>
              <a:t>Model Results and Comparison </a:t>
            </a:r>
          </a:p>
        </p:txBody>
      </p:sp>
      <p:pic>
        <p:nvPicPr>
          <p:cNvPr id="4" name="Picture 3" descr="A graph with blue and white text&#10;&#10;AI-generated content may be incorrect.">
            <a:extLst>
              <a:ext uri="{FF2B5EF4-FFF2-40B4-BE49-F238E27FC236}">
                <a16:creationId xmlns:a16="http://schemas.microsoft.com/office/drawing/2014/main" id="{59AC12A8-24AB-119B-3A02-CFFA709F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3" y="1594184"/>
            <a:ext cx="5536775" cy="391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4D6D270-8E4B-C1B8-32DA-C1F70ED75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645" y="1567045"/>
            <a:ext cx="5806240" cy="393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66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F7106-0766-7EC5-11F9-1D1C7593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FB3E9535-B095-0A2D-443D-6910D8EDD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27798-0337-7DCB-E3FF-135C308BD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113" y="-11576"/>
            <a:ext cx="7921046" cy="1091514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Best Model (</a:t>
            </a:r>
            <a:r>
              <a:rPr lang="en-US" b="1" dirty="0" err="1"/>
              <a:t>Xgboost</a:t>
            </a:r>
            <a:r>
              <a:rPr lang="en-US" b="1" dirty="0"/>
              <a:t>)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1E361488-9D47-0680-D165-BF12D552F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22" y="1332186"/>
            <a:ext cx="5594104" cy="5059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36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3A448-0210-0F76-4E7F-DC74EFF8C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145A-8A32-89BC-8E91-AA2E049C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176256"/>
            <a:ext cx="10984832" cy="906518"/>
          </a:xfrm>
          <a:noFill/>
        </p:spPr>
        <p:txBody>
          <a:bodyPr/>
          <a:lstStyle/>
          <a:p>
            <a:r>
              <a:rPr lang="en-US" b="1" dirty="0"/>
              <a:t>Best model Saved to s3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A5C243-642F-5952-46AA-73AF3B1DC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5" y="1535892"/>
            <a:ext cx="4571608" cy="4415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65EB27-F9D7-CE56-387C-81D7D7A64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73" y="1535892"/>
            <a:ext cx="6590105" cy="2370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9A147-8459-648B-CEC2-B1AE8B6D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B58B-E376-3C97-714C-DFF24F7A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176256"/>
            <a:ext cx="10984832" cy="906518"/>
          </a:xfrm>
          <a:noFill/>
        </p:spPr>
        <p:txBody>
          <a:bodyPr/>
          <a:lstStyle/>
          <a:p>
            <a:r>
              <a:rPr lang="en-US" b="1" dirty="0" err="1"/>
              <a:t>Quicksight</a:t>
            </a:r>
            <a:r>
              <a:rPr lang="en-US" b="1" dirty="0"/>
              <a:t> creation + Crawler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BFC451-D896-689D-E536-FC0342366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1704262"/>
            <a:ext cx="5927558" cy="272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B06CC2-1F5F-5146-5D79-8544EF377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98" y="1704262"/>
            <a:ext cx="5519859" cy="3998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75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10ACB-88A7-9002-163B-85D7A3037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C46A-8004-D9AE-B159-88C999DE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176256"/>
            <a:ext cx="10984832" cy="906518"/>
          </a:xfrm>
          <a:noFill/>
        </p:spPr>
        <p:txBody>
          <a:bodyPr/>
          <a:lstStyle/>
          <a:p>
            <a:r>
              <a:rPr lang="en-US" b="1" dirty="0" err="1"/>
              <a:t>Quicksight</a:t>
            </a:r>
            <a:r>
              <a:rPr lang="en-US" b="1" dirty="0"/>
              <a:t> Visualizations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804377-4C57-B280-2380-F747E3EAF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9" y="1227222"/>
            <a:ext cx="6136876" cy="3238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2E4CD0-CEB1-3C2D-6E70-EE9EAF967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69" y="3164305"/>
            <a:ext cx="6224891" cy="3517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93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A4167-E517-7BCD-2396-E6B6D6AB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AB55-FEFE-07CE-47E7-64B4C905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176256"/>
            <a:ext cx="10984832" cy="906518"/>
          </a:xfrm>
          <a:noFill/>
        </p:spPr>
        <p:txBody>
          <a:bodyPr/>
          <a:lstStyle/>
          <a:p>
            <a:r>
              <a:rPr lang="en-US" b="1" dirty="0"/>
              <a:t>Future Extensions / Lessons Learned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B971DB9-CF59-8293-EA61-B8F5CFA3D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625" y="1221279"/>
            <a:ext cx="775627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1800" b="1" kern="1200" cap="all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cap="none" dirty="0">
                <a:solidFill>
                  <a:schemeClr val="tx2"/>
                </a:solidFill>
              </a:rPr>
              <a:t>Future Extensions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Deploy model to a scalable </a:t>
            </a:r>
            <a:r>
              <a:rPr lang="en-US" altLang="en-US" b="0" cap="none" dirty="0" err="1">
                <a:solidFill>
                  <a:schemeClr val="tx2"/>
                </a:solidFill>
              </a:rPr>
              <a:t>SageMaker</a:t>
            </a:r>
            <a:r>
              <a:rPr lang="en-US" altLang="en-US" b="0" cap="none" dirty="0">
                <a:solidFill>
                  <a:schemeClr val="tx2"/>
                </a:solidFill>
              </a:rPr>
              <a:t> endpoint with auto-scaling for handling variable prediction loads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Develop more sophisticated models incorporating external data sources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Databricks integration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cap="none" dirty="0">
              <a:solidFill>
                <a:schemeClr val="tx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cap="none" dirty="0">
                <a:solidFill>
                  <a:schemeClr val="tx2"/>
                </a:solidFill>
              </a:rPr>
              <a:t>Cost Optimization: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Selected t2.medium instance for </a:t>
            </a:r>
            <a:r>
              <a:rPr lang="en-US" altLang="en-US" b="0" cap="none" dirty="0" err="1">
                <a:solidFill>
                  <a:schemeClr val="tx2"/>
                </a:solidFill>
              </a:rPr>
              <a:t>SageMaker</a:t>
            </a:r>
            <a:r>
              <a:rPr lang="en-US" altLang="en-US" b="0" cap="none" dirty="0">
                <a:solidFill>
                  <a:schemeClr val="tx2"/>
                </a:solidFill>
              </a:rPr>
              <a:t> development to minimize compute costs while maintaining functionality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Avoided continuous deployment of </a:t>
            </a:r>
            <a:r>
              <a:rPr lang="en-US" altLang="en-US" b="0" cap="none" dirty="0" err="1">
                <a:solidFill>
                  <a:schemeClr val="tx2"/>
                </a:solidFill>
              </a:rPr>
              <a:t>SageMaker</a:t>
            </a:r>
            <a:r>
              <a:rPr lang="en-US" altLang="en-US" b="0" cap="none" dirty="0">
                <a:solidFill>
                  <a:schemeClr val="tx2"/>
                </a:solidFill>
              </a:rPr>
              <a:t> endpoints during development, using batch predictions instead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Configured </a:t>
            </a:r>
            <a:r>
              <a:rPr lang="en-US" altLang="en-US" b="0" cap="none" dirty="0" err="1">
                <a:solidFill>
                  <a:schemeClr val="tx2"/>
                </a:solidFill>
              </a:rPr>
              <a:t>QuickSight</a:t>
            </a:r>
            <a:r>
              <a:rPr lang="en-US" altLang="en-US" b="0" cap="none" dirty="0">
                <a:solidFill>
                  <a:schemeClr val="tx2"/>
                </a:solidFill>
              </a:rPr>
              <a:t> for trial rather than annual subscription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cap="none" dirty="0">
              <a:solidFill>
                <a:schemeClr val="tx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cap="none" dirty="0">
                <a:solidFill>
                  <a:schemeClr val="tx2"/>
                </a:solidFill>
              </a:rPr>
              <a:t>Lessons Learned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Overcame initial Glue crawler configuration challenges by directly reading from S3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Needed to create a second crawler to format the data for </a:t>
            </a:r>
            <a:r>
              <a:rPr lang="en-US" altLang="en-US" b="0" cap="none" dirty="0" err="1">
                <a:solidFill>
                  <a:schemeClr val="tx2"/>
                </a:solidFill>
              </a:rPr>
              <a:t>Quicksight</a:t>
            </a:r>
            <a:endParaRPr lang="en-US" altLang="en-US" b="0" cap="none" dirty="0">
              <a:solidFill>
                <a:schemeClr val="tx2"/>
              </a:solidFill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Learned to efficiently integrate multiple AWS services while maintaining proper IAM policies</a:t>
            </a:r>
          </a:p>
        </p:txBody>
      </p:sp>
    </p:spTree>
    <p:extLst>
      <p:ext uri="{BB962C8B-B14F-4D97-AF65-F5344CB8AC3E}">
        <p14:creationId xmlns:p14="http://schemas.microsoft.com/office/powerpoint/2010/main" val="706913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Final Project Part B – DATS 6450</a:t>
            </a:r>
          </a:p>
          <a:p>
            <a:r>
              <a:rPr lang="en-US" dirty="0"/>
              <a:t>Group: cc-fall-2023 2</a:t>
            </a:r>
          </a:p>
          <a:p>
            <a:r>
              <a:rPr lang="en-US" dirty="0"/>
              <a:t>Kyle Hall – Spring 2025</a:t>
            </a:r>
          </a:p>
          <a:p>
            <a:r>
              <a:rPr lang="en-US" dirty="0"/>
              <a:t>Kyle.hall@gwu.edu</a:t>
            </a:r>
          </a:p>
          <a:p>
            <a:r>
              <a:rPr lang="en-US" dirty="0"/>
              <a:t>https://github.com/Kyleinexile/Cloud-Final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25" name="Picture Placeholder 6" descr="A city skyline">
            <a:extLst>
              <a:ext uri="{FF2B5EF4-FFF2-40B4-BE49-F238E27FC236}">
                <a16:creationId xmlns:a16="http://schemas.microsoft.com/office/drawing/2014/main" id="{086C9520-C924-5732-CC82-F0C4A533D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/>
        </p:blipFill>
        <p:spPr/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7076A69F-670C-20E0-19EF-C420128DFA88}"/>
              </a:ext>
            </a:extLst>
          </p:cNvPr>
          <p:cNvSpPr txBox="1">
            <a:spLocks/>
          </p:cNvSpPr>
          <p:nvPr/>
        </p:nvSpPr>
        <p:spPr>
          <a:xfrm>
            <a:off x="4956139" y="509286"/>
            <a:ext cx="3905250" cy="80817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Overview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35EDA51-69DC-C902-E114-381012C93A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17276" y="1178958"/>
            <a:ext cx="565982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Purpose of the Project: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Leverage AWS to build a scalable, end-to-end cloud-based pipeline for crime data analysis and predictive modeling of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arrest likelihood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Key Components: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Data (Chicago Crime Data)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Data ingestion (Amazon S3)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Data transformation (AWS Glue)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Model training and deployment (Amazon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SageMaker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Outcome visualization (Amazon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QuickSight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Presentation Roadmap: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Project Scope</a:t>
            </a:r>
            <a:endParaRPr lang="en-US" altLang="en-US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Data Source</a:t>
            </a:r>
            <a:endParaRPr lang="en-US" altLang="en-US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Features</a:t>
            </a:r>
            <a:endParaRPr lang="en-US" altLang="en-US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Expected Outcomes</a:t>
            </a:r>
            <a:endParaRPr lang="en-US" altLang="en-US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Project Architecture</a:t>
            </a:r>
            <a:endParaRPr lang="en-US" altLang="en-US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Next Steps </a:t>
            </a:r>
            <a:r>
              <a:rPr lang="en-US" altLang="en-US"/>
              <a:t>/ Questions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113" y="-11576"/>
            <a:ext cx="7921046" cy="1091514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Project Scope &amp; Goals 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8DE6766-18D2-3F1D-8B0A-EDB5B0A69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113" y="1079938"/>
            <a:ext cx="6667687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1800" b="1" kern="1200" cap="all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cap="none" dirty="0">
                <a:solidFill>
                  <a:schemeClr val="tx2"/>
                </a:solidFill>
              </a:rPr>
              <a:t>Primary Objective: Build a cloud-based ML pipeline on AWS to analyze historical crime data and predict arrest likelihood with at least 70% accuracy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cap="none" dirty="0">
              <a:solidFill>
                <a:schemeClr val="tx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cap="none" dirty="0">
                <a:solidFill>
                  <a:schemeClr val="tx2"/>
                </a:solidFill>
              </a:rPr>
              <a:t>Secondary Objectives: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Identify crime hotspots via clustering and time-based trend analysis using scalable AWS compute resources.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Implement a scalable, automated workflow that can easily integrate new data over time.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Demonstrate how AWS services integrate to create an end-to-end ML solution from data storage to visualization.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endParaRPr lang="en-US" altLang="en-US" cap="none" dirty="0">
              <a:solidFill>
                <a:schemeClr val="tx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cap="none" dirty="0">
                <a:solidFill>
                  <a:schemeClr val="tx2"/>
                </a:solidFill>
              </a:rPr>
              <a:t>Relevance: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Crime analytics can guide law enforcement resource allocation and inform policy decisions, leading to safer communities.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The cloud-based approach enables rapid scaling during peak analysis periods and reduces infrastructure maintenance costs compared to on-premises solutions.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b="0" cap="none" dirty="0">
                <a:solidFill>
                  <a:schemeClr val="tx2"/>
                </a:solidFill>
              </a:rPr>
              <a:t>Implementation could serve as a template for similar data science solutions across different public sectors.</a:t>
            </a:r>
          </a:p>
        </p:txBody>
      </p:sp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B020D-5B90-1C7B-EC01-20285D108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A874-CB04-D57D-F5AB-ADAF2322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074" y="0"/>
            <a:ext cx="6453352" cy="831467"/>
          </a:xfrm>
          <a:noFill/>
        </p:spPr>
        <p:txBody>
          <a:bodyPr>
            <a:noAutofit/>
          </a:bodyPr>
          <a:lstStyle/>
          <a:p>
            <a:r>
              <a:rPr lang="en-US" b="1" dirty="0"/>
              <a:t>Project Architecture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2B6DF5-8AD5-0F39-CDD6-DFE68BD22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4377" y="1054700"/>
            <a:ext cx="9288781" cy="2569276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Data Storage</a:t>
            </a:r>
            <a:r>
              <a:rPr lang="en-US" dirty="0"/>
              <a:t>: Amazon S3 bucket stores both raw crime data and processed datasets in separate folders</a:t>
            </a:r>
          </a:p>
          <a:p>
            <a:r>
              <a:rPr lang="en-US" b="1" dirty="0"/>
              <a:t>Data Processing</a:t>
            </a:r>
            <a:r>
              <a:rPr lang="en-US" dirty="0"/>
              <a:t>: AWS Glue crawls and transforms the raw data, handling cleaning and feature engineering</a:t>
            </a:r>
          </a:p>
          <a:p>
            <a:r>
              <a:rPr lang="en-US" b="1" dirty="0"/>
              <a:t>Model Training</a:t>
            </a:r>
            <a:r>
              <a:rPr lang="en-US" dirty="0"/>
              <a:t>: Amazon </a:t>
            </a:r>
            <a:r>
              <a:rPr lang="en-US" dirty="0" err="1"/>
              <a:t>SageMaker</a:t>
            </a:r>
            <a:r>
              <a:rPr lang="en-US" dirty="0"/>
              <a:t> uses the processed data to train and evaluate arrest prediction models</a:t>
            </a:r>
          </a:p>
          <a:p>
            <a:r>
              <a:rPr lang="en-US" b="1" dirty="0"/>
              <a:t>Deployment &amp; Visualization</a:t>
            </a:r>
            <a:r>
              <a:rPr lang="en-US" dirty="0"/>
              <a:t>: Best model deployed to </a:t>
            </a:r>
            <a:r>
              <a:rPr lang="en-US" dirty="0" err="1"/>
              <a:t>SageMaker</a:t>
            </a:r>
            <a:r>
              <a:rPr lang="en-US" dirty="0"/>
              <a:t> endpoint; </a:t>
            </a:r>
            <a:r>
              <a:rPr lang="en-US" dirty="0" err="1"/>
              <a:t>QuickSight</a:t>
            </a:r>
            <a:r>
              <a:rPr lang="en-US" dirty="0"/>
              <a:t> creates visual dashboards</a:t>
            </a:r>
          </a:p>
        </p:txBody>
      </p:sp>
      <p:sp>
        <p:nvSpPr>
          <p:cNvPr id="11" name="AutoShape 2" descr="Amazon S3 Simple Storage Service Vector Logo - Download Free SVG Icon |  Worldvectorlogo">
            <a:extLst>
              <a:ext uri="{FF2B5EF4-FFF2-40B4-BE49-F238E27FC236}">
                <a16:creationId xmlns:a16="http://schemas.microsoft.com/office/drawing/2014/main" id="{D65B0DC3-9A1B-10FE-2507-B8A40E1583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14041" y="5504217"/>
            <a:ext cx="1481959" cy="148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3476F52-75CE-44C8-AF37-C483972A751A}"/>
              </a:ext>
            </a:extLst>
          </p:cNvPr>
          <p:cNvSpPr txBox="1">
            <a:spLocks/>
          </p:cNvSpPr>
          <p:nvPr/>
        </p:nvSpPr>
        <p:spPr>
          <a:xfrm>
            <a:off x="515406" y="3629145"/>
            <a:ext cx="11032717" cy="8314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Data Flow:</a:t>
            </a:r>
            <a:r>
              <a:rPr lang="en-US" sz="1600" dirty="0"/>
              <a:t> Raw crime data → S3 → Glue ETL → Processed data in S3 → </a:t>
            </a:r>
            <a:r>
              <a:rPr lang="en-US" sz="1600" dirty="0" err="1"/>
              <a:t>SageMaker</a:t>
            </a:r>
            <a:r>
              <a:rPr lang="en-US" sz="1600" dirty="0"/>
              <a:t> Training → Model Deployment → </a:t>
            </a:r>
            <a:r>
              <a:rPr lang="en-US" sz="1600" dirty="0" err="1"/>
              <a:t>QuickSight</a:t>
            </a:r>
            <a:r>
              <a:rPr lang="en-US" sz="1600" dirty="0"/>
              <a:t>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4E75E7-8082-053B-290D-AB614EC6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213" y="4465781"/>
            <a:ext cx="534667" cy="5346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A24C5E-3715-6DD8-2831-14A46F9DE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25" y="4467362"/>
            <a:ext cx="1427833" cy="534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C64DDE-3B80-4F92-FC4B-3C08155EC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552" y="4472606"/>
            <a:ext cx="534667" cy="5346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1F0879-76BB-AB47-91ED-C33B571B8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779" y="4460021"/>
            <a:ext cx="482014" cy="5352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B1E317-5087-B98E-3C68-013B17EA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913" y="4460612"/>
            <a:ext cx="1427833" cy="5346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3B1637-D2F5-DEF3-CC7C-D502BB4E6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694" y="4470102"/>
            <a:ext cx="534667" cy="534667"/>
          </a:xfrm>
          <a:prstGeom prst="rect">
            <a:avLst/>
          </a:prstGeom>
        </p:spPr>
      </p:pic>
      <p:pic>
        <p:nvPicPr>
          <p:cNvPr id="4106" name="Picture 10" descr="Machine learning - Free electronics icons">
            <a:extLst>
              <a:ext uri="{FF2B5EF4-FFF2-40B4-BE49-F238E27FC236}">
                <a16:creationId xmlns:a16="http://schemas.microsoft.com/office/drawing/2014/main" id="{57B08A35-23A1-C103-5E91-7934A1D0E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789" y="4455032"/>
            <a:ext cx="537825" cy="5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66833C-D077-D291-FE0A-E890D1CEA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3816" y="4453453"/>
            <a:ext cx="537825" cy="48551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831E43-B7C9-FC62-5E94-E6EA88D5E34C}"/>
              </a:ext>
            </a:extLst>
          </p:cNvPr>
          <p:cNvCxnSpPr>
            <a:cxnSpLocks/>
          </p:cNvCxnSpPr>
          <p:nvPr/>
        </p:nvCxnSpPr>
        <p:spPr>
          <a:xfrm>
            <a:off x="2334126" y="4762262"/>
            <a:ext cx="48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EA16B8-31FC-3FE5-82E2-AAA929E8C754}"/>
              </a:ext>
            </a:extLst>
          </p:cNvPr>
          <p:cNvCxnSpPr>
            <a:cxnSpLocks/>
          </p:cNvCxnSpPr>
          <p:nvPr/>
        </p:nvCxnSpPr>
        <p:spPr>
          <a:xfrm>
            <a:off x="3617494" y="4762001"/>
            <a:ext cx="48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395C31-BF69-A4CD-B996-AB9A5F6601E7}"/>
              </a:ext>
            </a:extLst>
          </p:cNvPr>
          <p:cNvCxnSpPr>
            <a:cxnSpLocks/>
          </p:cNvCxnSpPr>
          <p:nvPr/>
        </p:nvCxnSpPr>
        <p:spPr>
          <a:xfrm>
            <a:off x="4852546" y="4749470"/>
            <a:ext cx="48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lus Sign 43">
            <a:extLst>
              <a:ext uri="{FF2B5EF4-FFF2-40B4-BE49-F238E27FC236}">
                <a16:creationId xmlns:a16="http://schemas.microsoft.com/office/drawing/2014/main" id="{5D574AC2-2F08-1AA7-AE37-2CFBAD2069ED}"/>
              </a:ext>
            </a:extLst>
          </p:cNvPr>
          <p:cNvSpPr/>
          <p:nvPr/>
        </p:nvSpPr>
        <p:spPr>
          <a:xfrm>
            <a:off x="6907185" y="4583674"/>
            <a:ext cx="322857" cy="28854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0D9A6A0-0A97-8C88-81F6-66CFF2860E50}"/>
              </a:ext>
            </a:extLst>
          </p:cNvPr>
          <p:cNvCxnSpPr>
            <a:cxnSpLocks/>
          </p:cNvCxnSpPr>
          <p:nvPr/>
        </p:nvCxnSpPr>
        <p:spPr>
          <a:xfrm>
            <a:off x="7858387" y="4748472"/>
            <a:ext cx="48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BA5836-4EEF-8BF6-9398-A03DDAF98C7B}"/>
              </a:ext>
            </a:extLst>
          </p:cNvPr>
          <p:cNvCxnSpPr>
            <a:cxnSpLocks/>
          </p:cNvCxnSpPr>
          <p:nvPr/>
        </p:nvCxnSpPr>
        <p:spPr>
          <a:xfrm>
            <a:off x="8949250" y="4753989"/>
            <a:ext cx="48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D8F46E-4F7F-EC08-28D8-6A2E84779B0B}"/>
              </a:ext>
            </a:extLst>
          </p:cNvPr>
          <p:cNvCxnSpPr>
            <a:cxnSpLocks/>
          </p:cNvCxnSpPr>
          <p:nvPr/>
        </p:nvCxnSpPr>
        <p:spPr>
          <a:xfrm>
            <a:off x="10080065" y="4762001"/>
            <a:ext cx="487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334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66278-09A4-9F6A-08E3-D268CFBA5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F2E9-8CA1-4440-889F-3F725AEE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906000" cy="906518"/>
          </a:xfrm>
          <a:noFill/>
        </p:spPr>
        <p:txBody>
          <a:bodyPr/>
          <a:lstStyle/>
          <a:p>
            <a:r>
              <a:rPr lang="en-US" b="1" dirty="0"/>
              <a:t>S3 Creation / IAM Roles</a:t>
            </a:r>
          </a:p>
        </p:txBody>
      </p:sp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24F4A880-89BD-C465-A420-8F3644BD9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9" y="979834"/>
            <a:ext cx="5442691" cy="271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A104C7-B6E4-10EC-163F-2B33238A9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79834"/>
            <a:ext cx="5189622" cy="2719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7792DD-06B7-EB1B-DD5C-CED8D384F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9" y="3927757"/>
            <a:ext cx="5442691" cy="2599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CA1B4F-A2A0-58C3-BF87-3062BF13D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3927756"/>
            <a:ext cx="5189621" cy="2599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323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906000" cy="906518"/>
          </a:xfrm>
          <a:noFill/>
        </p:spPr>
        <p:txBody>
          <a:bodyPr/>
          <a:lstStyle/>
          <a:p>
            <a:r>
              <a:rPr lang="en-US" b="1" dirty="0"/>
              <a:t>Data Upload / Glue DB Creation</a:t>
            </a: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120D50-137D-8EB9-0E04-4CCAD7331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0" y="1046538"/>
            <a:ext cx="5635004" cy="261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ABDCD7-6229-EA71-DDBE-1CC9EB25E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34" y="1046538"/>
            <a:ext cx="4509070" cy="261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5BC6D2-A482-7A3B-D3C3-972E2AF8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60" y="4085500"/>
            <a:ext cx="9562009" cy="214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052" y="0"/>
            <a:ext cx="8279691" cy="654269"/>
          </a:xfrm>
          <a:noFill/>
        </p:spPr>
        <p:txBody>
          <a:bodyPr/>
          <a:lstStyle/>
          <a:p>
            <a:r>
              <a:rPr lang="en-US" b="1" dirty="0"/>
              <a:t>Crawler Creation / Run / Table</a:t>
            </a:r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noFill/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5D133F-F09A-2CC6-C3E0-C5BA03A24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47" y="1155633"/>
            <a:ext cx="4470116" cy="454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671DAA-5FCC-DEC8-A7FC-FB12C5037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529" y="1155633"/>
            <a:ext cx="4195471" cy="454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B36F1E-4DE9-50E1-639C-4E3453462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91" y="5487327"/>
            <a:ext cx="5781675" cy="128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596573"/>
          </a:xfrm>
          <a:noFill/>
        </p:spPr>
        <p:txBody>
          <a:bodyPr/>
          <a:lstStyle/>
          <a:p>
            <a:r>
              <a:rPr lang="en-US" b="1" dirty="0"/>
              <a:t>ETL Creation / Run</a:t>
            </a:r>
          </a:p>
        </p:txBody>
      </p:sp>
      <p:pic>
        <p:nvPicPr>
          <p:cNvPr id="20" name="Picture Placeholder 19" descr="City lights at night">
            <a:extLst>
              <a:ext uri="{FF2B5EF4-FFF2-40B4-BE49-F238E27FC236}">
                <a16:creationId xmlns:a16="http://schemas.microsoft.com/office/drawing/2014/main" id="{E5D7764F-CE06-1A00-3555-ACAE6ACDFE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B0AF89-B40D-BE8F-EC33-77251D7FCC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1" y="1240805"/>
            <a:ext cx="3397396" cy="3066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970240-38BA-9777-AD78-B3F171A02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062" y="1185111"/>
            <a:ext cx="3009674" cy="38621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3646CAD-7177-DE04-E758-1083F04DB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1" y="5173579"/>
            <a:ext cx="6207751" cy="1523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5F2BC-E6C6-8845-DDFC-9B4C15093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4951-16D8-39F8-3849-93E514E6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176256"/>
            <a:ext cx="10984832" cy="906518"/>
          </a:xfrm>
          <a:noFill/>
        </p:spPr>
        <p:txBody>
          <a:bodyPr/>
          <a:lstStyle/>
          <a:p>
            <a:r>
              <a:rPr lang="en-US" b="1" dirty="0"/>
              <a:t>Processed Data / </a:t>
            </a:r>
            <a:r>
              <a:rPr lang="en-US" b="1" dirty="0" err="1"/>
              <a:t>Sagemaker</a:t>
            </a:r>
            <a:r>
              <a:rPr lang="en-US" b="1" dirty="0"/>
              <a:t> Notebook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5EEB5F-5126-2B91-296C-6070FC463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6" y="1223290"/>
            <a:ext cx="5878334" cy="2778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1A2AE2-8AD0-63C3-F456-F531CF928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59" y="1828013"/>
            <a:ext cx="5543933" cy="1420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865F582A-42B8-2679-C693-267960A37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49" y="4447023"/>
            <a:ext cx="9332301" cy="1928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242700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{52BE0DD5-E7EA-474F-A3C1-A26D4FAE6619}tf22797433_win32</Template>
  <TotalTime>346</TotalTime>
  <Words>1105</Words>
  <Application>Microsoft Office PowerPoint</Application>
  <PresentationFormat>Widescreen</PresentationFormat>
  <Paragraphs>134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Univers Condensed Light</vt:lpstr>
      <vt:lpstr>Walbaum Display Light</vt:lpstr>
      <vt:lpstr>AngleLinesVTI</vt:lpstr>
      <vt:lpstr>Crime Analytics in the Cloud: AWS/ML Pipeline</vt:lpstr>
      <vt:lpstr>AGENDA</vt:lpstr>
      <vt:lpstr>Project Scope &amp; Goals </vt:lpstr>
      <vt:lpstr>Project Architecture</vt:lpstr>
      <vt:lpstr>S3 Creation / IAM Roles</vt:lpstr>
      <vt:lpstr>Data Upload / Glue DB Creation</vt:lpstr>
      <vt:lpstr>Crawler Creation / Run / Table</vt:lpstr>
      <vt:lpstr>ETL Creation / Run</vt:lpstr>
      <vt:lpstr>Processed Data / Sagemaker Notebook</vt:lpstr>
      <vt:lpstr>Sagemaker Code Implementation</vt:lpstr>
      <vt:lpstr>Model Results and Comparison </vt:lpstr>
      <vt:lpstr>Best Model (Xgboost)</vt:lpstr>
      <vt:lpstr>Best model Saved to s3</vt:lpstr>
      <vt:lpstr>Quicksight creation + Crawler</vt:lpstr>
      <vt:lpstr>Quicksight Visualizations</vt:lpstr>
      <vt:lpstr>Future Extensions / Lessons Learned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Hall</dc:creator>
  <cp:lastModifiedBy>Kyle Hall</cp:lastModifiedBy>
  <cp:revision>45</cp:revision>
  <dcterms:created xsi:type="dcterms:W3CDTF">2025-03-11T19:04:56Z</dcterms:created>
  <dcterms:modified xsi:type="dcterms:W3CDTF">2025-04-05T22:35:03Z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